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0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4B"/>
    <a:srgbClr val="002A49"/>
    <a:srgbClr val="B3C8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41C2D8-53D9-4E43-90AC-529064A6A8FC}" v="9" dt="2025-03-12T22:07:04.3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57" d="100"/>
          <a:sy n="57" d="100"/>
        </p:scale>
        <p:origin x="8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YARD Laurie" userId="c8d78eaa-1fc2-4435-a835-de0c0ec30463" providerId="ADAL" clId="{6041C2D8-53D9-4E43-90AC-529064A6A8FC}"/>
    <pc:docChg chg="custSel modSld">
      <pc:chgData name="FAYARD Laurie" userId="c8d78eaa-1fc2-4435-a835-de0c0ec30463" providerId="ADAL" clId="{6041C2D8-53D9-4E43-90AC-529064A6A8FC}" dt="2025-03-14T08:28:00.010" v="122" actId="20577"/>
      <pc:docMkLst>
        <pc:docMk/>
      </pc:docMkLst>
      <pc:sldChg chg="addSp delSp modSp mod chgLayout">
        <pc:chgData name="FAYARD Laurie" userId="c8d78eaa-1fc2-4435-a835-de0c0ec30463" providerId="ADAL" clId="{6041C2D8-53D9-4E43-90AC-529064A6A8FC}" dt="2025-03-14T08:28:00.010" v="122" actId="20577"/>
        <pc:sldMkLst>
          <pc:docMk/>
          <pc:sldMk cId="4180318014" sldId="340"/>
        </pc:sldMkLst>
        <pc:spChg chg="mod ord">
          <ac:chgData name="FAYARD Laurie" userId="c8d78eaa-1fc2-4435-a835-de0c0ec30463" providerId="ADAL" clId="{6041C2D8-53D9-4E43-90AC-529064A6A8FC}" dt="2025-03-12T22:06:47.990" v="84" actId="700"/>
          <ac:spMkLst>
            <pc:docMk/>
            <pc:sldMk cId="4180318014" sldId="340"/>
            <ac:spMk id="2" creationId="{9EFFC890-0364-7419-9C7E-E404ACCA039E}"/>
          </ac:spMkLst>
        </pc:spChg>
        <pc:spChg chg="mod ord">
          <ac:chgData name="FAYARD Laurie" userId="c8d78eaa-1fc2-4435-a835-de0c0ec30463" providerId="ADAL" clId="{6041C2D8-53D9-4E43-90AC-529064A6A8FC}" dt="2025-03-12T22:06:47.990" v="84" actId="700"/>
          <ac:spMkLst>
            <pc:docMk/>
            <pc:sldMk cId="4180318014" sldId="340"/>
            <ac:spMk id="3" creationId="{9E234834-CB75-51AA-7F87-5BB8B1970A3C}"/>
          </ac:spMkLst>
        </pc:spChg>
        <pc:graphicFrameChg chg="mod modGraphic">
          <ac:chgData name="FAYARD Laurie" userId="c8d78eaa-1fc2-4435-a835-de0c0ec30463" providerId="ADAL" clId="{6041C2D8-53D9-4E43-90AC-529064A6A8FC}" dt="2025-03-14T08:28:00.010" v="122" actId="20577"/>
          <ac:graphicFrameMkLst>
            <pc:docMk/>
            <pc:sldMk cId="4180318014" sldId="340"/>
            <ac:graphicFrameMk id="7" creationId="{0B17F776-AA43-5DA8-28E8-92CB019D8F60}"/>
          </ac:graphicFrameMkLst>
        </pc:graphicFrameChg>
        <pc:graphicFrameChg chg="modGraphic">
          <ac:chgData name="FAYARD Laurie" userId="c8d78eaa-1fc2-4435-a835-de0c0ec30463" providerId="ADAL" clId="{6041C2D8-53D9-4E43-90AC-529064A6A8FC}" dt="2025-03-05T17:07:23.950" v="79" actId="20577"/>
          <ac:graphicFrameMkLst>
            <pc:docMk/>
            <pc:sldMk cId="4180318014" sldId="340"/>
            <ac:graphicFrameMk id="8" creationId="{1485B879-9D58-E1D8-DD6B-1721AE4795B8}"/>
          </ac:graphicFrameMkLst>
        </pc:graphicFrameChg>
        <pc:picChg chg="add mod">
          <ac:chgData name="FAYARD Laurie" userId="c8d78eaa-1fc2-4435-a835-de0c0ec30463" providerId="ADAL" clId="{6041C2D8-53D9-4E43-90AC-529064A6A8FC}" dt="2025-03-12T22:07:04.364" v="90"/>
          <ac:picMkLst>
            <pc:docMk/>
            <pc:sldMk cId="4180318014" sldId="340"/>
            <ac:picMk id="12" creationId="{32317A01-1B1F-BE52-067C-93E365A3E876}"/>
          </ac:picMkLst>
        </pc:picChg>
        <pc:picChg chg="add mod">
          <ac:chgData name="FAYARD Laurie" userId="c8d78eaa-1fc2-4435-a835-de0c0ec30463" providerId="ADAL" clId="{6041C2D8-53D9-4E43-90AC-529064A6A8FC}" dt="2025-03-12T22:07:04.364" v="90"/>
          <ac:picMkLst>
            <pc:docMk/>
            <pc:sldMk cId="4180318014" sldId="340"/>
            <ac:picMk id="13" creationId="{6E761A5B-4377-5B94-FC2F-90F5B43FA6C9}"/>
          </ac:picMkLst>
        </pc:picChg>
        <pc:picChg chg="add mod">
          <ac:chgData name="FAYARD Laurie" userId="c8d78eaa-1fc2-4435-a835-de0c0ec30463" providerId="ADAL" clId="{6041C2D8-53D9-4E43-90AC-529064A6A8FC}" dt="2025-03-12T22:07:04.364" v="90"/>
          <ac:picMkLst>
            <pc:docMk/>
            <pc:sldMk cId="4180318014" sldId="340"/>
            <ac:picMk id="15" creationId="{DC14A43D-B863-D11E-3FE5-28F19542E0F4}"/>
          </ac:picMkLst>
        </pc:picChg>
        <pc:picChg chg="add mod">
          <ac:chgData name="FAYARD Laurie" userId="c8d78eaa-1fc2-4435-a835-de0c0ec30463" providerId="ADAL" clId="{6041C2D8-53D9-4E43-90AC-529064A6A8FC}" dt="2025-03-12T22:07:04.364" v="90"/>
          <ac:picMkLst>
            <pc:docMk/>
            <pc:sldMk cId="4180318014" sldId="340"/>
            <ac:picMk id="19" creationId="{694A4346-68CD-82E2-DA42-E30332EAAD7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2A738B-F37F-742A-BC70-6C45DF8C1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0AB2F5-DCCC-B736-3F7D-0B2D0D8BA0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463D3F-869D-0AF7-E0EC-0B029D242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C7F8AE-7026-078A-F959-1BE5093BC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6FC378-582D-84F3-5E9B-2781EBC27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992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FF8754-195D-3B8C-FF5E-3EAD2C064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323908-CC01-6ACA-75E1-8BD8721ED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214C56-2B1F-8CC7-6F53-907677690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E11FE0-064F-7084-D6FE-3735F3F55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9968FF-97B9-1D14-AD07-22729D54D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04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0CE64BC-F5BE-395B-2A26-0B9151847C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03BD05-259C-C406-86FF-0DA679865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9B4FD7-9304-25C2-17B8-A8F8C52CE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BF06A6-3226-627F-607D-1B6899FC4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9D9C73-E181-EBF9-0423-673086B1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765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che référence">
    <p:bg>
      <p:bgPr>
        <a:solidFill>
          <a:srgbClr val="F7F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0">
            <a:extLst>
              <a:ext uri="{FF2B5EF4-FFF2-40B4-BE49-F238E27FC236}">
                <a16:creationId xmlns:a16="http://schemas.microsoft.com/office/drawing/2014/main" id="{9822D704-026B-8E55-71A1-EA32C03CDF14}"/>
              </a:ext>
            </a:extLst>
          </p:cNvPr>
          <p:cNvSpPr>
            <a:spLocks noChangeAspect="1"/>
          </p:cNvSpPr>
          <p:nvPr userDrawn="1"/>
        </p:nvSpPr>
        <p:spPr>
          <a:xfrm>
            <a:off x="5427766" y="5518394"/>
            <a:ext cx="1207072" cy="1207072"/>
          </a:xfrm>
          <a:prstGeom prst="rect">
            <a:avLst/>
          </a:prstGeom>
          <a:solidFill>
            <a:srgbClr val="B3C8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pour une image  26">
            <a:extLst>
              <a:ext uri="{FF2B5EF4-FFF2-40B4-BE49-F238E27FC236}">
                <a16:creationId xmlns:a16="http://schemas.microsoft.com/office/drawing/2014/main" id="{6C1F63E1-B650-5681-EEF9-A55F83F9785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6956" y="353383"/>
            <a:ext cx="6091354" cy="4168412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anchor="ctr"/>
          <a:lstStyle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lang="fr-FR" dirty="0"/>
              <a:t>Cliquez pour changer l’image</a:t>
            </a:r>
          </a:p>
        </p:txBody>
      </p:sp>
      <p:sp>
        <p:nvSpPr>
          <p:cNvPr id="13" name="Espace réservé pour une image  26">
            <a:extLst>
              <a:ext uri="{FF2B5EF4-FFF2-40B4-BE49-F238E27FC236}">
                <a16:creationId xmlns:a16="http://schemas.microsoft.com/office/drawing/2014/main" id="{60C08319-6AA1-F123-FB5D-A6AAD84128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617865" y="4554465"/>
            <a:ext cx="2289632" cy="2094101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anchor="ctr"/>
          <a:lstStyle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lang="fr-FR" dirty="0"/>
              <a:t>Cliquez pour changer l’image</a:t>
            </a:r>
          </a:p>
        </p:txBody>
      </p:sp>
      <p:sp>
        <p:nvSpPr>
          <p:cNvPr id="14" name="Espace réservé pour une image  26">
            <a:extLst>
              <a:ext uri="{FF2B5EF4-FFF2-40B4-BE49-F238E27FC236}">
                <a16:creationId xmlns:a16="http://schemas.microsoft.com/office/drawing/2014/main" id="{F61F2520-D247-7729-7D30-6B69AD4E951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6956" y="4554465"/>
            <a:ext cx="2094706" cy="2094101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anchor="ctr"/>
          <a:lstStyle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lang="fr-FR" dirty="0"/>
              <a:t>Cliquez pour changer l’image</a:t>
            </a:r>
          </a:p>
        </p:txBody>
      </p:sp>
      <p:sp>
        <p:nvSpPr>
          <p:cNvPr id="15" name="Espace réservé pour une image  26">
            <a:extLst>
              <a:ext uri="{FF2B5EF4-FFF2-40B4-BE49-F238E27FC236}">
                <a16:creationId xmlns:a16="http://schemas.microsoft.com/office/drawing/2014/main" id="{223A282B-8FC8-D10C-D51E-30E4033E6B5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963700" y="4554465"/>
            <a:ext cx="1594610" cy="2094101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anchor="ctr"/>
          <a:lstStyle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lang="fr-FR" dirty="0"/>
              <a:t>Cliquez pour changer l’image</a:t>
            </a:r>
          </a:p>
        </p:txBody>
      </p:sp>
      <p:sp>
        <p:nvSpPr>
          <p:cNvPr id="32" name="Titre 22">
            <a:extLst>
              <a:ext uri="{FF2B5EF4-FFF2-40B4-BE49-F238E27FC236}">
                <a16:creationId xmlns:a16="http://schemas.microsoft.com/office/drawing/2014/main" id="{94D63D6E-DFAF-342F-25EE-EA250F6518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61864" y="365126"/>
            <a:ext cx="5088883" cy="721384"/>
          </a:xfrm>
          <a:prstGeom prst="rect">
            <a:avLst/>
          </a:prstGeom>
        </p:spPr>
        <p:txBody>
          <a:bodyPr lIns="0" rIns="0" anchor="b"/>
          <a:lstStyle>
            <a:lvl1pPr>
              <a:defRPr sz="2400" b="0" i="0">
                <a:solidFill>
                  <a:srgbClr val="00284B"/>
                </a:solidFill>
                <a:latin typeface="Outfit Light" pitchFamily="2" charset="0"/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C89F59C6-D9BC-DEC7-79DE-E7816364A2B2}"/>
              </a:ext>
            </a:extLst>
          </p:cNvPr>
          <p:cNvSpPr txBox="1"/>
          <p:nvPr userDrawn="1"/>
        </p:nvSpPr>
        <p:spPr>
          <a:xfrm>
            <a:off x="880946" y="37412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3C9C6C8F-2E39-34F0-88C9-F190A2ABEA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92744" y="-10948"/>
            <a:ext cx="728662" cy="728662"/>
          </a:xfrm>
          <a:prstGeom prst="rect">
            <a:avLst/>
          </a:prstGeom>
        </p:spPr>
      </p:pic>
      <p:grpSp>
        <p:nvGrpSpPr>
          <p:cNvPr id="4" name="Gruppo 32">
            <a:extLst>
              <a:ext uri="{FF2B5EF4-FFF2-40B4-BE49-F238E27FC236}">
                <a16:creationId xmlns:a16="http://schemas.microsoft.com/office/drawing/2014/main" id="{B72A2C23-4217-776A-91A5-CE0D60B055DE}"/>
              </a:ext>
            </a:extLst>
          </p:cNvPr>
          <p:cNvGrpSpPr/>
          <p:nvPr userDrawn="1"/>
        </p:nvGrpSpPr>
        <p:grpSpPr>
          <a:xfrm rot="5400000">
            <a:off x="326188" y="208976"/>
            <a:ext cx="2160000" cy="2160916"/>
            <a:chOff x="6881241" y="3711297"/>
            <a:chExt cx="2160000" cy="2160916"/>
          </a:xfrm>
        </p:grpSpPr>
        <p:cxnSp>
          <p:nvCxnSpPr>
            <p:cNvPr id="5" name="Connettore diritto 33">
              <a:extLst>
                <a:ext uri="{FF2B5EF4-FFF2-40B4-BE49-F238E27FC236}">
                  <a16:creationId xmlns:a16="http://schemas.microsoft.com/office/drawing/2014/main" id="{86EB24D4-10EC-D1AF-3141-A9831ABEF43F}"/>
                </a:ext>
              </a:extLst>
            </p:cNvPr>
            <p:cNvCxnSpPr/>
            <p:nvPr/>
          </p:nvCxnSpPr>
          <p:spPr>
            <a:xfrm>
              <a:off x="6881241" y="3711297"/>
              <a:ext cx="0" cy="2160000"/>
            </a:xfrm>
            <a:prstGeom prst="line">
              <a:avLst/>
            </a:prstGeom>
            <a:ln w="15875">
              <a:solidFill>
                <a:srgbClr val="B3C8D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diritto 34">
              <a:extLst>
                <a:ext uri="{FF2B5EF4-FFF2-40B4-BE49-F238E27FC236}">
                  <a16:creationId xmlns:a16="http://schemas.microsoft.com/office/drawing/2014/main" id="{E83BAC8E-09D2-2D1B-47DE-24397B1F37B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881241" y="5872213"/>
              <a:ext cx="2160000" cy="0"/>
            </a:xfrm>
            <a:prstGeom prst="line">
              <a:avLst/>
            </a:prstGeom>
            <a:ln w="15875">
              <a:solidFill>
                <a:srgbClr val="B3C8D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Connecteur droit 29">
            <a:extLst>
              <a:ext uri="{FF2B5EF4-FFF2-40B4-BE49-F238E27FC236}">
                <a16:creationId xmlns:a16="http://schemas.microsoft.com/office/drawing/2014/main" id="{25B77B02-7E52-4537-3347-A769A0862485}"/>
              </a:ext>
            </a:extLst>
          </p:cNvPr>
          <p:cNvCxnSpPr/>
          <p:nvPr userDrawn="1"/>
        </p:nvCxnSpPr>
        <p:spPr>
          <a:xfrm>
            <a:off x="6754583" y="1152820"/>
            <a:ext cx="422881" cy="0"/>
          </a:xfrm>
          <a:prstGeom prst="line">
            <a:avLst/>
          </a:prstGeom>
          <a:ln w="38100">
            <a:solidFill>
              <a:srgbClr val="0028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4CEFBE7D-CDF2-0301-C540-F1512DE5A3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61864" y="1219131"/>
            <a:ext cx="3716215" cy="348161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lang="fr-FR" sz="1200" b="0" i="0" kern="1200" dirty="0">
                <a:solidFill>
                  <a:srgbClr val="00284B"/>
                </a:solidFill>
                <a:latin typeface="Outfit Light" pitchFamily="2" charset="0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Police système Courant"/>
              <a:buNone/>
            </a:pPr>
            <a:r>
              <a:rPr lang="fr-FR" dirty="0"/>
              <a:t>Ville - pays</a:t>
            </a:r>
          </a:p>
        </p:txBody>
      </p:sp>
      <p:sp>
        <p:nvSpPr>
          <p:cNvPr id="24" name="Espace réservé du numéro de diapositive 5">
            <a:extLst>
              <a:ext uri="{FF2B5EF4-FFF2-40B4-BE49-F238E27FC236}">
                <a16:creationId xmlns:a16="http://schemas.microsoft.com/office/drawing/2014/main" id="{12A8375C-FDE8-153C-AB4E-729B80130973}"/>
              </a:ext>
            </a:extLst>
          </p:cNvPr>
          <p:cNvSpPr txBox="1">
            <a:spLocks/>
          </p:cNvSpPr>
          <p:nvPr userDrawn="1"/>
        </p:nvSpPr>
        <p:spPr>
          <a:xfrm>
            <a:off x="8578206" y="6529924"/>
            <a:ext cx="2743200" cy="406221"/>
          </a:xfrm>
          <a:prstGeom prst="rect">
            <a:avLst/>
          </a:prstGeom>
        </p:spPr>
        <p:txBody>
          <a:bodyPr lIns="0" tIns="0" rIns="0" bIns="0"/>
          <a:lstStyle>
            <a:defPPr>
              <a:defRPr lang="fr-FR"/>
            </a:defPPr>
            <a:lvl1pPr marL="0" algn="r" defTabSz="914400" rtl="0" eaLnBrk="1" latinLnBrk="0" hangingPunct="1">
              <a:defRPr sz="900" b="0" i="0" kern="1200">
                <a:solidFill>
                  <a:schemeClr val="accent1"/>
                </a:solidFill>
                <a:latin typeface="Outfit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E80832-1E85-494D-92E1-AE0DEF853B0C}" type="slidenum">
              <a:rPr lang="fr-FR" sz="900" smtClean="0">
                <a:solidFill>
                  <a:srgbClr val="002A49"/>
                </a:solidFill>
              </a:rPr>
              <a:pPr/>
              <a:t>‹N°›</a:t>
            </a:fld>
            <a:endParaRPr lang="fr-FR" sz="900" dirty="0">
              <a:solidFill>
                <a:srgbClr val="002A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67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6">
          <p15:clr>
            <a:srgbClr val="FBAE40"/>
          </p15:clr>
        </p15:guide>
        <p15:guide id="2" pos="7129">
          <p15:clr>
            <a:srgbClr val="FBAE40"/>
          </p15:clr>
        </p15:guide>
        <p15:guide id="4" orient="horz" pos="3974">
          <p15:clr>
            <a:srgbClr val="FBAE40"/>
          </p15:clr>
        </p15:guide>
        <p15:guide id="5" pos="55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605D3F-B269-4ADA-A6A2-A23DD267B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346C80-D581-ACD3-CF35-010AFBC12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4102D6-2DF7-5754-A050-F0868EAAB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2F5BE7-9942-E550-8DAD-22EF6B793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116CD5-2D8B-F19D-FA94-7F01568C3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607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5945D5-63AF-0331-51EA-055F293FF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5E31CF-7DC2-867C-0465-C2820F65E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0CD537-3F58-E0B6-AF6B-806EC0FAE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506DC7-0511-C574-E4ED-1BA137ED3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3C53A9-6DD1-E873-20CF-F92C5EA5B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01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69C7C2-A747-7F1C-A2EC-A2C25E2B2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EE46B8-7F67-892F-C11B-E20151E02C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0FFCE3-0EC6-C56A-8E7A-EB45248A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7EC5C4-A1CB-A05B-BFF8-F624EEB82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C99D4B-B41B-7670-A5EC-D807C4CF0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568E85-EB36-62C4-B351-483D37757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14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AE83A7-4FAC-4040-BBCC-9525341A3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F59E22-B3B7-0924-634A-3AA404B7E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E0CBA8-D6D2-4617-7357-A90DE5E72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6AC0B8-FE99-59BE-2684-A2465B482F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940C078-AD55-9DB9-A75E-C8DD5238D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A15BFB7-729C-8F3F-CD73-9862A6BB8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1AB9C46-5638-EB38-A3D2-34C9DA0DC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21ACAEA-B735-E815-D2A2-1E7243986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223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D70246-74C1-9962-4C42-909A0D9A2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9E11075-6C2F-FDC7-3AFE-A3D02B274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53809F7-347D-7B8A-CF1D-8A76CE715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85A84BC-DD14-3FA0-6B24-BB4127485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19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347567-CC36-5F3F-D3FF-A5E0FFF5B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6A40E3F-4630-02CA-26AD-546DCFEE1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53CF522-F1C1-DAB3-3D22-BAF1F5970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66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4F079F-49DC-AE34-826F-79EA0C39D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710D84-9DE6-42F0-3B64-EA368C9BE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34E87C-140B-8DCD-8501-4DBA5EFC3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8E8478-DB48-6A7C-4741-2345D3E20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BE58C2-7C9E-28D4-8B67-1F1640902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DB5538-DCE8-91F6-E68C-2E94DE514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8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FAE315-3C82-1A1D-3EDB-9DE34E53C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3C5C879-69A5-D044-DBAD-7A5F40D434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0BE243E-298D-E9F6-40DF-0C3EDFD40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147E28B-F9E1-E693-D419-23FB9ED99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FE7395-66EA-2A4A-90D8-141B58A12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1849D0-FD86-8FB7-48D5-09FCB8110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7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F122C-0299-18EA-EE5C-CE2902058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E6D793-949F-5858-1735-D94AC6A29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0564A5-51B1-662B-A954-635047B34A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3F1505-E97A-4E33-AD2D-1924EA42D557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1F5DF4-92AE-C5EC-35F8-7ED60C964D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25EE5B-6E59-4E2C-3551-47D081CE8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97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FFC890-0364-7419-9C7E-E404ACCA0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Outfit Light"/>
              </a:rPr>
              <a:t>Norton Rose</a:t>
            </a:r>
            <a:endParaRPr lang="fr-FR" dirty="0">
              <a:solidFill>
                <a:srgbClr val="00284B"/>
              </a:solidFill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234834-CB75-51AA-7F87-5BB8B1970A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0" tIns="45720" rIns="91440" bIns="45720" rtlCol="0" anchor="t">
            <a:normAutofit/>
          </a:bodyPr>
          <a:lstStyle/>
          <a:p>
            <a:r>
              <a:rPr lang="fr-FR" dirty="0">
                <a:solidFill>
                  <a:srgbClr val="00284B"/>
                </a:solidFill>
                <a:latin typeface="Outfit Light"/>
              </a:rPr>
              <a:t>Paris (75) - France</a:t>
            </a:r>
            <a:endParaRPr lang="fr-FR" dirty="0">
              <a:solidFill>
                <a:srgbClr val="00284B"/>
              </a:solidFill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0B17F776-AA43-5DA8-28E8-92CB019D8F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061779"/>
              </p:ext>
            </p:extLst>
          </p:nvPr>
        </p:nvGraphicFramePr>
        <p:xfrm>
          <a:off x="6761864" y="1633159"/>
          <a:ext cx="4703261" cy="401325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152967">
                  <a:extLst>
                    <a:ext uri="{9D8B030D-6E8A-4147-A177-3AD203B41FA5}">
                      <a16:colId xmlns:a16="http://schemas.microsoft.com/office/drawing/2014/main" val="650708945"/>
                    </a:ext>
                  </a:extLst>
                </a:gridCol>
                <a:gridCol w="2550294">
                  <a:extLst>
                    <a:ext uri="{9D8B030D-6E8A-4147-A177-3AD203B41FA5}">
                      <a16:colId xmlns:a16="http://schemas.microsoft.com/office/drawing/2014/main" val="3414962737"/>
                    </a:ext>
                  </a:extLst>
                </a:gridCol>
              </a:tblGrid>
              <a:tr h="275176">
                <a:tc>
                  <a:txBody>
                    <a:bodyPr/>
                    <a:lstStyle/>
                    <a:p>
                      <a:r>
                        <a:rPr lang="fr-FR" sz="11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KORUS GROUP EXPERTISE </a:t>
                      </a:r>
                      <a:endParaRPr lang="fr-FR" sz="11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Réalisation</a:t>
                      </a:r>
                      <a:endParaRPr lang="fr-FR" sz="1100" spc="0" dirty="0">
                        <a:solidFill>
                          <a:srgbClr val="002A49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990368"/>
                  </a:ext>
                </a:extLst>
              </a:tr>
              <a:tr h="275176">
                <a:tc>
                  <a:txBody>
                    <a:bodyPr/>
                    <a:lstStyle/>
                    <a:p>
                      <a:r>
                        <a:rPr lang="fr-FR" sz="11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MODE D’INTERVENTION </a:t>
                      </a:r>
                      <a:endParaRPr lang="fr-FR" sz="11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Entreprise Générale</a:t>
                      </a:r>
                      <a:endParaRPr lang="fr-FR" sz="1100" spc="0" dirty="0">
                        <a:solidFill>
                          <a:srgbClr val="002A49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535481"/>
                  </a:ext>
                </a:extLst>
              </a:tr>
              <a:tr h="275176">
                <a:tc>
                  <a:txBody>
                    <a:bodyPr/>
                    <a:lstStyle/>
                    <a:p>
                      <a:r>
                        <a:rPr lang="fr-FR" sz="11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ARCHITECTE</a:t>
                      </a:r>
                      <a:endParaRPr lang="fr-FR" sz="11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</a:rPr>
                        <a:t>Chambers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2512484"/>
                  </a:ext>
                </a:extLst>
              </a:tr>
              <a:tr h="275176">
                <a:tc gridSpan="2">
                  <a:txBody>
                    <a:bodyPr/>
                    <a:lstStyle/>
                    <a:p>
                      <a:r>
                        <a:rPr lang="fr-FR" sz="1100" b="1" i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CONTEXTE</a:t>
                      </a:r>
                      <a:endParaRPr lang="fr-FR" sz="1100" b="1" i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100" b="0" i="0" dirty="0">
                        <a:solidFill>
                          <a:schemeClr val="tx1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6314106"/>
                  </a:ext>
                </a:extLst>
              </a:tr>
              <a:tr h="631287">
                <a:tc gridSpan="2">
                  <a:txBody>
                    <a:bodyPr/>
                    <a:lstStyle/>
                    <a:p>
                      <a:pPr marL="12700" marR="18415" lvl="0" algn="just">
                        <a:lnSpc>
                          <a:spcPct val="100000"/>
                        </a:lnSpc>
                        <a:spcBef>
                          <a:spcPts val="330"/>
                        </a:spcBef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</a:rPr>
                        <a:t>Volonté de la part de Norton Rose, cabinet d’avocats d’affaire, de rénover entièrement son siège afin d’améliorer l’expérience collaborateur mais également de proposer une véritable « expérience client ».</a:t>
                      </a:r>
                      <a:endParaRPr lang="fr-FR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12700" marR="18415" algn="l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lang="fr-FR" sz="1100" b="0" i="0" spc="0" dirty="0">
                        <a:solidFill>
                          <a:schemeClr val="tx1"/>
                        </a:solidFill>
                        <a:latin typeface="Outfit Light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1155746"/>
                  </a:ext>
                </a:extLst>
              </a:tr>
              <a:tr h="275176">
                <a:tc gridSpan="2">
                  <a:txBody>
                    <a:bodyPr/>
                    <a:lstStyle/>
                    <a:p>
                      <a:pPr algn="just"/>
                      <a:r>
                        <a:rPr lang="fr-FR" sz="11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SPÉCIFICITÉ DU PROJET </a:t>
                      </a:r>
                      <a:endParaRPr lang="fr-FR" sz="11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100" b="0" i="0" spc="0" dirty="0">
                        <a:solidFill>
                          <a:schemeClr val="tx1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446021"/>
                  </a:ext>
                </a:extLst>
              </a:tr>
              <a:tr h="1374838">
                <a:tc gridSpan="2">
                  <a:txBody>
                    <a:bodyPr/>
                    <a:lstStyle/>
                    <a:p>
                      <a:pPr marL="0" marR="0" lvl="0" indent="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Travaux en site occupé sur 2 niveaux complets (R+6 et R+7) ainsi que deux étages partiels (RDC et R+5) : </a:t>
                      </a:r>
                    </a:p>
                    <a:p>
                      <a:pPr marL="457200" marR="0" lvl="1" indent="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phasage méticuleux des travaux (dont curage et démolition des anciens espaces cloisonnés), </a:t>
                      </a:r>
                    </a:p>
                    <a:p>
                      <a:pPr marL="457200" marR="0" lvl="1" indent="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livraison des étages un par un et gestion des flux afin de ne pas perturber l’activité. </a:t>
                      </a:r>
                    </a:p>
                    <a:p>
                      <a:pPr marL="0" marR="0" lvl="0" indent="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Création d’une zone accueil client VIP sur la moitié du R+7, d’un Work Café, d’espaces de travail cloisonnés et/ou ouverts. </a:t>
                      </a:r>
                    </a:p>
                    <a:p>
                      <a:pPr marL="0" marR="0" lvl="0" indent="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100" b="0" i="0" spc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Certification BREEAM.</a:t>
                      </a:r>
                      <a:endParaRPr lang="fr-FR" sz="1100" b="0" i="0" spc="0" dirty="0">
                        <a:solidFill>
                          <a:srgbClr val="002A49"/>
                        </a:solidFill>
                        <a:latin typeface="Outfit Light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spc="0" dirty="0">
                        <a:solidFill>
                          <a:schemeClr val="tx1"/>
                        </a:solidFill>
                        <a:latin typeface="Outfit Light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5592772"/>
                  </a:ext>
                </a:extLst>
              </a:tr>
              <a:tr h="275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DATE DE LIVRAISON</a:t>
                      </a:r>
                      <a:endParaRPr lang="fr-FR" sz="11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</a:rPr>
                        <a:t>2024</a:t>
                      </a:r>
                      <a:endParaRPr lang="fr-FR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3064780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1485B879-9D58-E1D8-DD6B-1721AE4795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473360"/>
              </p:ext>
            </p:extLst>
          </p:nvPr>
        </p:nvGraphicFramePr>
        <p:xfrm>
          <a:off x="6761864" y="5704813"/>
          <a:ext cx="4703261" cy="5791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03047">
                  <a:extLst>
                    <a:ext uri="{9D8B030D-6E8A-4147-A177-3AD203B41FA5}">
                      <a16:colId xmlns:a16="http://schemas.microsoft.com/office/drawing/2014/main" val="650708945"/>
                    </a:ext>
                  </a:extLst>
                </a:gridCol>
                <a:gridCol w="1600107">
                  <a:extLst>
                    <a:ext uri="{9D8B030D-6E8A-4147-A177-3AD203B41FA5}">
                      <a16:colId xmlns:a16="http://schemas.microsoft.com/office/drawing/2014/main" val="586647813"/>
                    </a:ext>
                  </a:extLst>
                </a:gridCol>
                <a:gridCol w="1600107">
                  <a:extLst>
                    <a:ext uri="{9D8B030D-6E8A-4147-A177-3AD203B41FA5}">
                      <a16:colId xmlns:a16="http://schemas.microsoft.com/office/drawing/2014/main" val="3944119136"/>
                    </a:ext>
                  </a:extLst>
                </a:gridCol>
              </a:tblGrid>
              <a:tr h="159149">
                <a:tc>
                  <a:txBody>
                    <a:bodyPr/>
                    <a:lstStyle/>
                    <a:p>
                      <a:r>
                        <a:rPr lang="fr-FR" sz="10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SURFACE</a:t>
                      </a:r>
                      <a:endParaRPr lang="fr-FR" sz="10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DURÉE</a:t>
                      </a:r>
                      <a:endParaRPr lang="fr-FR" sz="10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BUDGET</a:t>
                      </a:r>
                      <a:endParaRPr lang="fr-FR" sz="10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990368"/>
                  </a:ext>
                </a:extLst>
              </a:tr>
              <a:tr h="334620">
                <a:tc>
                  <a:txBody>
                    <a:bodyPr/>
                    <a:lstStyle/>
                    <a:p>
                      <a:r>
                        <a:rPr lang="fr-FR" sz="1600" b="0" i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5 100 m</a:t>
                      </a:r>
                      <a:r>
                        <a:rPr lang="fr-FR" sz="1600" b="0" i="0" baseline="3000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2</a:t>
                      </a:r>
                      <a:endParaRPr lang="fr-FR" sz="1600" b="0" i="0" baseline="30000" dirty="0">
                        <a:solidFill>
                          <a:srgbClr val="002A49"/>
                        </a:solidFill>
                        <a:latin typeface="Outfit Light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sz="1600" b="0" i="0" dirty="0">
                          <a:solidFill>
                            <a:srgbClr val="002A49"/>
                          </a:solidFill>
                          <a:latin typeface="Outfit Light"/>
                        </a:rPr>
                        <a:t>16 mois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i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9 M€</a:t>
                      </a:r>
                      <a:endParaRPr lang="fr-FR" sz="1600" b="0" i="0" dirty="0">
                        <a:solidFill>
                          <a:srgbClr val="002A49"/>
                        </a:solidFill>
                        <a:latin typeface="Outfit Light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535481"/>
                  </a:ext>
                </a:extLst>
              </a:tr>
            </a:tbl>
          </a:graphicData>
        </a:graphic>
      </p:graphicFrame>
      <p:pic>
        <p:nvPicPr>
          <p:cNvPr id="12" name="Espace réservé pour une image  13">
            <a:extLst>
              <a:ext uri="{FF2B5EF4-FFF2-40B4-BE49-F238E27FC236}">
                <a16:creationId xmlns:a16="http://schemas.microsoft.com/office/drawing/2014/main" id="{32317A01-1B1F-BE52-067C-93E365A3E8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17865" y="4554465"/>
            <a:ext cx="2289632" cy="2094101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</p:pic>
      <p:pic>
        <p:nvPicPr>
          <p:cNvPr id="13" name="Espace réservé pour une image  15">
            <a:extLst>
              <a:ext uri="{FF2B5EF4-FFF2-40B4-BE49-F238E27FC236}">
                <a16:creationId xmlns:a16="http://schemas.microsoft.com/office/drawing/2014/main" id="{6E761A5B-4377-5B94-FC2F-90F5B43FA6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7" r="47"/>
          <a:stretch/>
        </p:blipFill>
        <p:spPr>
          <a:xfrm>
            <a:off x="4963700" y="4554465"/>
            <a:ext cx="1594610" cy="2094101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DC14A43D-B863-D11E-3FE5-28F19542E0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757"/>
          <a:stretch/>
        </p:blipFill>
        <p:spPr>
          <a:xfrm>
            <a:off x="466545" y="353147"/>
            <a:ext cx="6091354" cy="4168412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694A4346-68CD-82E2-DA42-E30332EAAD7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6545" y="4555158"/>
            <a:ext cx="2106214" cy="209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3180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159</Words>
  <Application>Microsoft Office PowerPoint</Application>
  <PresentationFormat>Grand écran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Outfit</vt:lpstr>
      <vt:lpstr>Outfit Light</vt:lpstr>
      <vt:lpstr>Police système Courant</vt:lpstr>
      <vt:lpstr>Thème Office</vt:lpstr>
      <vt:lpstr>Norton Rose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FAYARD Laurie</dc:creator>
  <cp:lastModifiedBy>FAYARD Laurie</cp:lastModifiedBy>
  <cp:revision>123</cp:revision>
  <dcterms:created xsi:type="dcterms:W3CDTF">2025-02-25T17:20:14Z</dcterms:created>
  <dcterms:modified xsi:type="dcterms:W3CDTF">2025-03-14T08:28:02Z</dcterms:modified>
</cp:coreProperties>
</file>